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7" r:id="rId18"/>
    <p:sldId id="278" r:id="rId19"/>
    <p:sldId id="279" r:id="rId20"/>
    <p:sldId id="280" r:id="rId21"/>
    <p:sldId id="281" r:id="rId22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3B55DEF-97CE-4886-8B91-D84BA7A9263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F99581C-AFDF-40DC-975D-781E933EF95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A3CF63B-3D43-4541-8AF8-4E44409D337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57E2CD-F9C6-427F-B029-4B2F314FCD5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9D44A1-4B1A-40D3-B179-175FC8952155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905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6D9AB36-C57E-4644-A473-FE0600AEF1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FE610A5-66AD-4890-AF41-F3BB118DB7D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A234CB7D-C0BB-4EB2-960C-B711457A64E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09AB01-2178-48BD-8D65-B5BAC8CA00F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F82B8C-1344-457C-8111-40AE3A05E0E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673B39-B70D-46BF-864C-39906C394C2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3BE0672-FF59-4616-B454-A895EF2BA58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9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93BC754-245A-4E01-AFA7-A33D16C5607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10155B-6C65-4490-9EC5-6B307ACF8276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58600327-2345-4DD3-8EAA-D16D51C6E99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359C93-8ADD-4F58-94CB-801F64A72225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D15DC19-FDF7-42BB-914C-33E40A32F7A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C747C4-4AB8-4789-A0D6-5181E7B2AB4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D2D7D662-7756-48D3-AC10-C181CA15DAF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1878F3-9AA9-4674-B4BE-4E2C09718115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A62DD0E0-ED5B-4454-B1DE-565865400C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859A66A9-F907-46DE-9202-6B0D0AAA91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63A616B-2E7F-46F7-B41C-5E4B8DC54B4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3D1CE0-C896-4EAB-9AF4-71CFEDEB6ECE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8975DA3-FF15-494D-8FE6-895854269B6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EF7660-C741-4D5E-A14F-B90B3ECD18C3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953B62A-D92A-4473-A3A8-F708A6F63C3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0FDA46-ED83-404A-AA7C-105F79F0E5C8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FE6F2D15-462A-4368-99DD-C3CD17E9959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B6C78BF-7911-44C5-BDEC-8A5AB9721DA3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398C2E95-823B-48D9-827C-9BB2D162F6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E3251C5B-F8D4-447B-A08C-23E8EA4930D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C28CADBA-394F-4E0A-B382-66AF7A6CA5C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4F8450-49D3-4998-B637-F2359B1946B6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4F8FBB4-81B5-4D00-AB80-6A7456AA717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7C80B5-6FDF-48CD-BDE3-59C8D4ADA07A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94A7A31-FDEB-46F6-B63C-74EC0EB2A51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ECA5E5-C32C-4AA5-B3F9-C62B74ECE233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D9C15A28-EC0D-4020-872F-3A162083EB0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E68D2FF-4DC3-4D96-A92A-1394F7415FB9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998ED711-68FE-4863-A121-ECC74C1016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82097E13-2F5E-4C87-AD52-1DF097ADAB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72149B7E-7981-44EE-8968-CC7EBDBCDF6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BA4DE9-E9E4-411D-9719-98C6CA4CBE1A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C378551-37FE-4CFA-BC9F-FE083B97719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891690-5D21-4375-AE61-B50052D0ABA9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06D73F38-7DF4-48CA-AF18-4E269BC1CE6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33B31E1-AB18-40A8-9188-6934CCA2ADC4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5F3D414C-2B66-4AFC-97D9-69921465CDE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066ED6-6C90-43BC-9A06-E05013C02022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C7009B81-C831-4FC4-918B-5EC8EBC17F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B9ABD350-8615-465D-8A78-A50963EB4CA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899DF3E-DB19-4DE6-9EA3-3BDDEB2D319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C38EB9-3509-4F7C-8A64-38E246B4AF71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5E924A0-9719-43CA-9466-19A473C5CD2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545A844-B18E-4D27-88BB-D154F7F8B7E6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728B802-A13F-40C2-B6A2-5929EF86911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47B412-A17F-4A3C-A9B3-695AF291F11C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F86030EE-3560-40E6-B8B9-DD19D5716A4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A89463-ED75-43CB-9AAA-DFE0DE84042E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D68450C2-D413-4040-9D15-722CB8AC0D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DB538E99-BACB-45AD-A949-64C286214E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724171E7-EC8C-4A97-AC7D-DAC7E9DBE4E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3C1810-A146-4C71-997A-C35B5311BF13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494DECA-9973-4894-9C95-C9E7AD04C88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1FC66C-4B4E-4299-B991-E5F9906C93B5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DBE8C1D4-3E99-4DE8-98CD-5DA82D217F2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F720D0-3DCD-4FB5-9EE7-9DE23575DF35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DBE23750-F3F0-4FDB-9763-096286F720B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789D21-EBC0-444A-95AD-8B0FC94F4AAD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F070D9E8-C215-4E1B-B5BC-3BC6EB3DAF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46F9A36E-D929-44B2-87D4-B053D05474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761CF40-1FD9-40AA-B594-7BA09744C48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27FF3F7-2159-458E-8E15-84E5BE2D6D82}" type="slidenum">
              <a:t>15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032DE481-2A22-4AFD-91A9-F42BD8B67D4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3F01D7-A1B2-4E08-9BB7-52951A926DAA}" type="slidenum">
              <a:t>15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F443F378-6590-4147-9341-8C7950817B2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99BA42-67DE-4927-B822-F578F6A692CA}" type="slidenum">
              <a:t>15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C414DA32-5B35-49BF-BC46-592C898D1A2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93D77D-2C8B-4E78-8F24-DFA973690F97}" type="slidenum">
              <a:t>15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46A03847-702C-4264-BEBD-6025AB24FD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341BEB6C-8BA0-4147-A879-C405F74AE50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DA2EDEFF-7464-43AB-8D83-69A77706189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988F6C-9715-44EB-9412-400779CAE115}" type="slidenum">
              <a:t>16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43060362-E241-4D40-96A7-4D2E8EF1ABB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D6CD4D-DABE-42CC-811F-2F730E82FD0F}" type="slidenum">
              <a:t>16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CFE1857-8378-4BA6-9533-0F90240B3DD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102C9B-5760-40B8-88C9-FBCED8A35B68}" type="slidenum">
              <a:t>16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5C2EFAC5-0370-4233-800F-BB4B661B250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D9D815-FB86-47A3-AD46-C11879BA4688}" type="slidenum">
              <a:t>16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CD6BD16F-5AE0-4D89-9EAA-128ADA00C5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399DD85E-DD6C-4E8C-9CF7-36484582BE9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2AA470D-3EC2-4797-95B6-0E2EB13412C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14D0FC-F293-4A58-A34A-84C17D29B0CA}" type="slidenum">
              <a:t>17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4FCCBB10-15EB-4861-832E-9978FCCCE28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A8B58A-2D48-40CA-80BF-260141061AB0}" type="slidenum">
              <a:t>17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8BD961-D2AF-4C33-9320-84FFB53F39B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C2DF42-4C31-4580-8399-D2020BB1F3FF}" type="slidenum">
              <a:t>17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706725B7-DC9C-42A3-800D-A562253411C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647800-23D1-48FB-B162-68F438A99F94}" type="slidenum">
              <a:t>17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4D74F523-3708-40F4-9148-14AE5EC86B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832788DD-3DE1-4B20-B371-58F25948B5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D8BB4801-C028-4376-86FF-C8C11AE6FE6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05C4FC-38E6-4618-9BCC-652848A95EE3}" type="slidenum">
              <a:t>18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8D2DF6B-8F65-4A00-B145-963785A1AA1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10EDE2-62F7-431B-8112-6B7C039F28B4}" type="slidenum">
              <a:t>18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85066D2-9BD8-4CBD-8A0E-6751945CF50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D8253EB-EE0B-435D-916E-39BD86E09A35}" type="slidenum">
              <a:t>18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93DD0581-E830-4D1D-A6C7-EF47A45AC69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9FB65D-479C-47FC-BBA9-4B502DDCA5A7}" type="slidenum">
              <a:t>18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E3933DF3-EF6E-43A3-8A19-9887A91451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C02B8237-CB5D-4415-9D15-0951CF12BA7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69B78343-257F-4F1E-9719-A0CA79C96B3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DACED9-4EBB-4207-85DD-5F28944D23FF}" type="slidenum">
              <a:t>19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19756D0-2178-465B-B7CE-FABEF5C6D16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D96CEA-0CA7-43E9-A555-BFCC99150687}" type="slidenum">
              <a:t>19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D1F4895-6058-4129-8A05-6403DDEA95D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86B056-449C-483A-935C-47E5C4278CAD}" type="slidenum">
              <a:t>19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13458ED6-B6AC-410C-B184-75CC3846F5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BA2AA8-B119-45C9-AE7A-23DBEDBBDC5B}" type="slidenum">
              <a:t>19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6A675B41-B8B3-4B5A-808D-341D130881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B08F1D28-244C-45F8-8D49-903EAD9F2A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73ACDCBC-1B06-4137-9639-023F2A99804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117A3D-5109-4F74-88DE-69229023B394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DDC2A24B-577E-4D88-9181-3F5048D1A3F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0D5D5D-F07C-4C5A-B834-DB99712C93D3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BA69318-8B23-4A57-B05B-F1F1C8459B8B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0F83A4-4932-429C-A5D8-027819F53BC0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4C09FB18-6F91-4D69-B7E6-F70CAA71359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A6A1878-43D7-443D-B1A9-90A8B53F741A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4A4617CC-8FEF-4745-886E-3249F5C6DC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D49959D9-D41E-41CB-86C5-80ED897561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D5234A09-FACD-4C88-BCA9-01EF1CB8846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077ED3-CB62-4D03-9F5A-8E74736FBFB1}" type="slidenum">
              <a:t>20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2B8818AF-0780-408B-92A4-79C1FF0B3A4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92A720-B525-4817-B7E5-ACB42C0304E8}" type="slidenum">
              <a:t>20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F76566F2-FAB2-4B97-81B9-FDD8CA99462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E038EA-6325-4D48-B056-7FDEC00FC318}" type="slidenum">
              <a:t>20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043C8317-EE21-4411-AF9B-BD0182826E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6A168A-C13C-4330-ACE2-8A43990F1009}" type="slidenum">
              <a:t>20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2290E3E6-A509-4B57-9E93-796566282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0F347CD0-999F-40D7-A7E2-D1A43EDB6A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725C1EA-9CE8-4CD4-94A5-444772FD669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CD743C-947C-41E5-9CB6-3005A216E9EF}" type="slidenum">
              <a:t>21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879453A-3741-4E56-BBE1-3BD7CA5A748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06A373-F595-47F7-9A7B-D1A66040EBB4}" type="slidenum">
              <a:t>21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A1138035-2BE1-4F3E-941A-188AB2AFDFE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BBF7D0-9B17-4A1B-B176-4C0D43AA6AC4}" type="slidenum">
              <a:t>21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ECBA582B-982D-4FC4-BE38-B72A579A06F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5008BA-890E-4873-A3FC-8AB940E2D6E9}" type="slidenum">
              <a:t>21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DBF40FF0-DCDB-4FB7-8A62-EFD915FCAC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7550BEAB-433B-46A1-A368-58E07902EEB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51200EF-E87C-461B-AD6B-8830830BCF8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730F0D-8DBF-4C44-9D65-2294082D80E0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3E5EBF5C-809E-4F8C-9B08-C27E673AA45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C521A1-CA43-483E-843B-F4C17CCDC32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ACBBCCD7-6051-4FAE-B01C-4DEB66A34C8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192F3D-2C03-4E07-82F4-4F88A785C3A7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81BF3A77-54E0-4704-BF7F-2AF7F4EBB75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8C8937-634F-49FD-8EB0-A5CF751F756F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DB4E3071-BEC3-453F-BCE1-3153BD9F36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541268EB-5109-4945-A35E-685283B32C2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E6E6564-8410-4E67-BB8C-F731592BADB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92316D-190D-40DC-84BF-93CD9896B217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D846E3B2-7B17-4615-BEBE-9A1166BF7F5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EC6356-85BD-4B4C-9574-E7710658E5EC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58DD96A1-4F2C-4894-BFF1-947698F7C1D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152C85-1825-432B-B509-587C3BD4841C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F8FF4E5A-004F-41B0-8C1A-9FB43C81C84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3A3A22-3A15-4096-8045-06F9E2EDFF3E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2B4D9FCF-3A33-4B51-B5DC-A05B32914E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8607EADB-A2DF-4D92-8125-9027E0A7C8C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A211377-8010-4937-AA7A-D4A6EE9C6AA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9737BE-BE39-4479-A435-BF656903FCB5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8C772E34-A620-4906-8981-ED2D14705FB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867AA8-65A4-4B56-8DC0-7995C734E962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0C09089E-F58F-4816-90FB-91698CE36B7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7CE3E0-C657-4933-87DC-8943438ADA33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E7FE43B1-1F35-4C9F-9919-B85DBEB1A6C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62FE3E-D0FC-40EB-AE91-9FC49378C77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C1CC63A0-2664-41B8-9BBE-7CB5DA4B4C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1DFCE612-52E8-41AF-A827-4BEF8E85E0E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4DC0CA6-E103-4545-B60F-602479BD455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15032D-2132-4FA7-B99E-E4D2D7D6A53A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B5CA29E-9C1C-4F8D-947F-5DD17C94D25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0BBF0D-7616-4313-999C-FF32CA02F64A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16B1F026-E958-4F8A-9016-C5FF0D6A287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0387FB-C52D-457C-AA43-E5B476277D7C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4E42B6D8-5AF9-4324-96F1-3F10125A7B5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6E9B66-0EEF-49D7-A2C1-A1FE67816AD2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804045DA-59E9-4ABF-A61C-1FA1D496E6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D8C93605-E4DF-4612-91C4-DA03B9B899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FE3F6BE9-71C6-447B-B2B9-AC768FC2A6A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16F280-C0F5-424E-9F35-CCD671B6B9BB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CE523718-43AA-4416-A4CB-4C85AA83D3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6B5997-929C-4369-B463-18F76D2A9B6A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82D9B61B-441A-450E-9678-31829AB55CB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886B56-3EF9-4A88-B462-90B07E7DFF91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37EDADD4-6EDB-4A24-B5EC-243FB6729CB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8FFC7E-1400-458F-9089-83024D1E1EB6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51507D41-B080-460D-8D82-4242288BE1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28135FC1-D46C-4906-BF59-7BAC69F88C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661D7F8-1F6E-4E0F-B8EF-B940423C7B6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A3E311-20AB-4EB6-B637-F522476FF3A8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DC3A1FCA-0D4C-484A-95BC-B28F2804FC4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3B5031-9733-4460-9D1A-B06A33354C97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2D5F4B3-15C1-409B-A56A-066786041B7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D1FB44-99DD-4127-8E14-504C0C762B56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5907BBAB-AC7B-4E5A-AD82-5DF8D345DB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BB153D0-5F04-4604-BF95-DA20B98D798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004C781C-81CF-448C-A941-B1EEAB1723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0B671618-B6FE-4BA9-9B65-7DBB18E59E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2221F9ED-5BD5-4F18-9F6B-54F90B720E8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8FCF0FF-A07C-4CC8-8B9A-A57C15DA745A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F9AABE52-2449-44BB-B536-1884B37DA4D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59048B-AFE2-4E3F-90DC-6BFD7043E914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C0C382D2-52AF-4AD0-A756-FB345262CBC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03BFFD-7CCC-44DA-BE19-D66A81360F59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numero diapositiva 6">
            <a:extLst>
              <a:ext uri="{FF2B5EF4-FFF2-40B4-BE49-F238E27FC236}">
                <a16:creationId xmlns:a16="http://schemas.microsoft.com/office/drawing/2014/main" id="{51C0DA3B-C72B-4376-BE03-18C52B8E94E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11A525-4FB1-49F9-A14E-BA421FEF7F62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Segnaposto immagine diapositiva 1">
            <a:extLst>
              <a:ext uri="{FF2B5EF4-FFF2-40B4-BE49-F238E27FC236}">
                <a16:creationId xmlns:a16="http://schemas.microsoft.com/office/drawing/2014/main" id="{8475DA97-9272-432D-B79D-66D13E9E3C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Segnaposto note 2">
            <a:extLst>
              <a:ext uri="{FF2B5EF4-FFF2-40B4-BE49-F238E27FC236}">
                <a16:creationId xmlns:a16="http://schemas.microsoft.com/office/drawing/2014/main" id="{B0497E9C-FE79-462B-8CCA-B37C7873B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0055-7A57-4AE7-AF88-34568106C9D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9A78C-E47B-4296-A98F-35F3E08CE6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9B496-C98A-40DB-B127-152360774E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8C4FB-83EB-454F-ADA6-2F84EB6E2C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1808F-CD48-4E51-9915-0CF83C6C7D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B24DA3-CB01-43DC-9E93-108AE618277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41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BD1B-DEB1-4AB2-963F-6CF226C8F7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9827E-09FC-4EF9-9E4A-68ACA5AEAE2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69FB-A251-468A-A90E-9220612F8D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C5F1-FC9A-4500-947B-280B26F166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8C651-1F04-4B6C-9FD5-D6F688FC03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CDEF6F-6D52-411A-BB96-88936F6CE0D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11644-C08E-4A99-B915-D0760E03541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0630F-68C2-4C0D-8FA7-FE606B0030A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EDF84-CF1A-4F40-8CFE-16D70E94A31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F32C7-E025-4B77-8546-177C08F611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428C-2B6A-4A39-979A-AE761F793A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D0A009-EEFB-4D69-8D99-35C947528EA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CF8DF7-D4C1-45D2-AF17-979DADF45F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4AB8D5-02A8-4C44-AE5D-9D1FCE3713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7FD1E18-BFF4-41AA-915B-9129EE6D53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6E4B67-A52A-4BCB-B93A-40DE1815C0F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D785987-4F2B-43C9-BB8F-02637D9BBC8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C985DD25-5DAF-42CA-83EA-66D61FF788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41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36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2811D-1702-414C-9522-E177971C16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F817-3750-4EDD-B7E7-23AA8A730B2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72C8A-E846-440D-A86E-01572FB20A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04E58-9625-46FD-9360-29252AD048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12C46-44F8-4BE4-BA92-CDD1C1E368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36A8AD-7CA1-437A-8B00-341390C9FE7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22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7BA1-1603-4BC9-98D2-6E31E44705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B41F0-5D13-4F22-B3F2-0E58E8F9B8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38D31-1C19-4F14-A60F-EC21B4FA5C3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B4F83-A59F-43FA-9E31-16E50A672F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96B22-65B5-4625-9124-53B0A234F3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FB3F75-A9D9-4760-A2B2-67EC945156A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24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B646-31EC-419B-AEE6-F47D5EE38F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0B8D8-E049-4BCA-BDE8-53B6D555E70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08482-49FE-47C9-9A00-547404004C4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BBBE5-5072-4333-B577-B35203C93B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9B1D4-21DC-4863-9298-79B6DD1184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04FA1-C70E-4771-ACEF-20D7C4730F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AB305-EA68-40D8-8236-7BE62AEFCED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4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B95F-F71F-4B19-8525-F3BCF9CBB2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FB885-E352-4670-B49A-6F50A1AB7C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9DBE3-9BFD-466D-8F3A-C773C111AEC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25B370-ED2D-42D5-8EF7-90E306FD432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A28B0F-57FD-4492-8736-B01C31F9338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3F23B-6076-4A01-BF3F-70F3BDE73A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F4F13B-A745-4E3D-ACAF-20928A4A84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D4A6AA-4D29-4C05-BD5A-623E76108A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91E272-E333-4045-BD8E-AE4EB3CBA5D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50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1648-DC1F-4410-BCDB-FBDEE12204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CE9BA-E271-4B75-A574-E029F98FB4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650DB-73BF-48CB-8235-3EBE8BDEEA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EF20FB-439D-482C-B8BE-DDED73F205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827FC5-811E-4929-B201-37BE2DE54FE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09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F80EED-1A8D-44E1-9B31-F72DA288EF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BBBC0-107E-4D4A-BED8-0BD4709817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8A5A1-1D94-4908-887E-961CEC3013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E66849-1E50-487B-8124-FE46FE766A4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52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1A8AD-D946-4EED-8432-68F6E4CA75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D6297-A133-4E0F-8679-65EAAC6BEA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7D651-EEC9-4C92-A297-C9415FAC548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77B29-6DFF-4FE7-8C58-89F89EC10C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0913B-5E0C-44E2-9F59-2474CE59C8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CCD61-1F61-4C88-82B9-340312641B3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94BE31-B15D-4429-938C-783920F07CA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90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0C1B-627C-4E70-8164-0EF00EC57C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E1AF2-FC9F-4AB1-B8E4-4C2FDDD6C8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D7DFF-5807-4486-9625-1B15C3B0B18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F7C88-439E-4E45-846A-6357659473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DA394-1F9E-4004-A64D-FEF1C65AA7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7A47E-D4FC-4657-B1B5-FB3F144954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D54D6D-D6D6-4D17-BF34-88E95FD37C2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6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0C9CB-25E6-4FE3-A9E1-544D70BB49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38698-0EDB-4D1B-AE49-0CF7FD9F53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D6CC-D6C6-4027-B585-ED2E4014911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endParaRPr lang="hu-H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19B53-AD94-49BC-B8B3-8C534C9DFAD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2DD30-3D4A-458C-874C-F696BDA0AFA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1642571-A3CF-4733-80C0-691862D729E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986DB8-FEE3-4DBB-A783-980925F363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5710" y="1746283"/>
            <a:ext cx="10031001" cy="2238694"/>
          </a:xfrm>
        </p:spPr>
        <p:txBody>
          <a:bodyPr>
            <a:normAutofit/>
          </a:bodyPr>
          <a:lstStyle/>
          <a:p>
            <a:pPr lvl="0"/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Esitutkintatoimenpiteet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BEB524F9-A5A3-4A7E-8117-6FE5F70A17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237829" cy="4384081"/>
          </a:xfrm>
        </p:spPr>
        <p:txBody>
          <a:bodyPr/>
          <a:lstStyle/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Poikkeus: art. 28 para 4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en-US" dirty="0" err="1"/>
              <a:t>Koska</a:t>
            </a:r>
            <a:r>
              <a:rPr lang="en-US" dirty="0"/>
              <a:t>?</a:t>
            </a:r>
          </a:p>
          <a:p>
            <a:pPr lvl="0" algn="just">
              <a:buNone/>
            </a:pPr>
            <a:r>
              <a:rPr lang="en-US" dirty="0"/>
              <a:t>Jos se on </a:t>
            </a:r>
            <a:r>
              <a:rPr lang="en-US" dirty="0" err="1"/>
              <a:t>välttämätöntä</a:t>
            </a:r>
            <a:r>
              <a:rPr lang="en-US" dirty="0"/>
              <a:t> </a:t>
            </a:r>
            <a:r>
              <a:rPr lang="en-US" dirty="0" err="1"/>
              <a:t>tutkinnan</a:t>
            </a:r>
            <a:r>
              <a:rPr lang="en-US" dirty="0"/>
              <a:t> tai </a:t>
            </a:r>
            <a:r>
              <a:rPr lang="en-US" dirty="0" err="1"/>
              <a:t>syytteeseenpanon</a:t>
            </a:r>
            <a:r>
              <a:rPr lang="en-US" dirty="0"/>
              <a:t> </a:t>
            </a:r>
            <a:r>
              <a:rPr lang="en-US" dirty="0" err="1"/>
              <a:t>tehokkuuden</a:t>
            </a:r>
            <a:r>
              <a:rPr lang="en-US" dirty="0"/>
              <a:t> </a:t>
            </a:r>
            <a:r>
              <a:rPr lang="en-US" dirty="0" err="1"/>
              <a:t>kannalta</a:t>
            </a:r>
            <a:r>
              <a:rPr lang="en-US" dirty="0"/>
              <a:t> </a:t>
            </a:r>
            <a:r>
              <a:rPr lang="en-US" dirty="0" err="1"/>
              <a:t>yhden</a:t>
            </a:r>
            <a:r>
              <a:rPr lang="en-US" dirty="0"/>
              <a:t> tai </a:t>
            </a:r>
            <a:r>
              <a:rPr lang="en-US" dirty="0" err="1"/>
              <a:t>useamman</a:t>
            </a:r>
            <a:r>
              <a:rPr lang="en-US" dirty="0"/>
              <a:t> </a:t>
            </a:r>
            <a:r>
              <a:rPr lang="en-US" dirty="0" err="1"/>
              <a:t>seuraavan</a:t>
            </a:r>
            <a:r>
              <a:rPr lang="en-US" dirty="0"/>
              <a:t> </a:t>
            </a:r>
            <a:r>
              <a:rPr lang="en-US" dirty="0" err="1"/>
              <a:t>syyn</a:t>
            </a:r>
            <a:r>
              <a:rPr lang="en-US" dirty="0"/>
              <a:t> </a:t>
            </a:r>
            <a:r>
              <a:rPr lang="en-US" dirty="0" err="1"/>
              <a:t>perusteella</a:t>
            </a:r>
            <a:r>
              <a:rPr lang="en-US" dirty="0"/>
              <a:t>:</a:t>
            </a: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907715C-35CE-414B-82EE-6B29EA84DA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Taustaa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25ED507-C62D-4E41-8880-98948C24EA6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DE0FCAC3-B7FE-4561-A949-E0D95CF64F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170100" cy="4384081"/>
          </a:xfrm>
        </p:spPr>
        <p:txBody>
          <a:bodyPr/>
          <a:lstStyle/>
          <a:p>
            <a:pPr lvl="0" algn="just">
              <a:buNone/>
            </a:pPr>
            <a:r>
              <a:rPr lang="it-IT" dirty="0"/>
              <a:t>Poikkeus: art. 28 para 4</a:t>
            </a:r>
          </a:p>
          <a:p>
            <a:pPr lvl="0" algn="just">
              <a:buNone/>
            </a:pPr>
            <a:r>
              <a:rPr lang="en-US" dirty="0" err="1"/>
              <a:t>Koska</a:t>
            </a:r>
            <a:r>
              <a:rPr lang="en-US" dirty="0"/>
              <a:t>?</a:t>
            </a:r>
          </a:p>
          <a:p>
            <a:pPr lvl="0" algn="just">
              <a:buNone/>
            </a:pPr>
            <a:r>
              <a:rPr lang="en-US" dirty="0"/>
              <a:t>(a) </a:t>
            </a:r>
            <a:r>
              <a:rPr lang="en-US" dirty="0" err="1"/>
              <a:t>Rikoksen</a:t>
            </a:r>
            <a:r>
              <a:rPr lang="en-US" dirty="0"/>
              <a:t> </a:t>
            </a:r>
            <a:r>
              <a:rPr lang="en-US" dirty="0" err="1"/>
              <a:t>vakavuus</a:t>
            </a:r>
            <a:r>
              <a:rPr lang="en-US" dirty="0"/>
              <a:t>, </a:t>
            </a:r>
            <a:r>
              <a:rPr lang="en-US" dirty="0" err="1"/>
              <a:t>erityisesti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sillä</a:t>
            </a:r>
            <a:r>
              <a:rPr lang="en-US" dirty="0"/>
              <a:t> on </a:t>
            </a:r>
            <a:r>
              <a:rPr lang="en-US" dirty="0" err="1"/>
              <a:t>mahdollisia</a:t>
            </a:r>
            <a:r>
              <a:rPr lang="en-US" dirty="0"/>
              <a:t> </a:t>
            </a:r>
            <a:r>
              <a:rPr lang="en-US" dirty="0" err="1"/>
              <a:t>vaikutuksia</a:t>
            </a:r>
            <a:r>
              <a:rPr lang="en-US" dirty="0"/>
              <a:t> </a:t>
            </a:r>
            <a:r>
              <a:rPr lang="en-US" dirty="0" err="1"/>
              <a:t>unionin</a:t>
            </a:r>
            <a:r>
              <a:rPr lang="en-US" dirty="0"/>
              <a:t> </a:t>
            </a:r>
            <a:r>
              <a:rPr lang="en-US" dirty="0" err="1"/>
              <a:t>tasolla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/>
              <a:t>(b)</a:t>
            </a:r>
            <a:r>
              <a:rPr lang="en-US" dirty="0" err="1"/>
              <a:t>Tutkinta</a:t>
            </a:r>
            <a:r>
              <a:rPr lang="en-US" dirty="0"/>
              <a:t> </a:t>
            </a:r>
            <a:r>
              <a:rPr lang="en-US" dirty="0" err="1"/>
              <a:t>koskee</a:t>
            </a:r>
            <a:r>
              <a:rPr lang="en-US" dirty="0"/>
              <a:t> </a:t>
            </a:r>
            <a:r>
              <a:rPr lang="en-US" dirty="0" err="1"/>
              <a:t>Euroopan</a:t>
            </a:r>
            <a:r>
              <a:rPr lang="en-US" dirty="0"/>
              <a:t> </a:t>
            </a:r>
            <a:r>
              <a:rPr lang="en-US" dirty="0" err="1"/>
              <a:t>unionin</a:t>
            </a:r>
            <a:r>
              <a:rPr lang="en-US" dirty="0"/>
              <a:t> </a:t>
            </a:r>
            <a:r>
              <a:rPr lang="en-US" dirty="0" err="1"/>
              <a:t>virkamiehiä</a:t>
            </a:r>
            <a:r>
              <a:rPr lang="en-US" dirty="0"/>
              <a:t> tai </a:t>
            </a:r>
            <a:r>
              <a:rPr lang="en-US" dirty="0" err="1"/>
              <a:t>muuta</a:t>
            </a:r>
            <a:r>
              <a:rPr lang="en-US" dirty="0"/>
              <a:t> </a:t>
            </a:r>
            <a:r>
              <a:rPr lang="en-US" dirty="0" err="1"/>
              <a:t>henkilöstöä</a:t>
            </a:r>
            <a:r>
              <a:rPr lang="en-US" dirty="0"/>
              <a:t> tai </a:t>
            </a:r>
            <a:r>
              <a:rPr lang="en-US" dirty="0" err="1"/>
              <a:t>unionin</a:t>
            </a:r>
            <a:r>
              <a:rPr lang="en-US" dirty="0"/>
              <a:t> </a:t>
            </a:r>
            <a:r>
              <a:rPr lang="en-US" dirty="0" err="1"/>
              <a:t>toimielinten</a:t>
            </a:r>
            <a:r>
              <a:rPr lang="en-US" dirty="0"/>
              <a:t> </a:t>
            </a:r>
            <a:r>
              <a:rPr lang="en-US" dirty="0" err="1"/>
              <a:t>jäseniä</a:t>
            </a:r>
            <a:r>
              <a:rPr lang="en-US" dirty="0"/>
              <a:t>;</a:t>
            </a:r>
          </a:p>
          <a:p>
            <a:pPr lvl="0" algn="just">
              <a:buNone/>
            </a:pPr>
            <a:r>
              <a:rPr lang="en-US" dirty="0"/>
              <a:t>(c)Jos 3 </a:t>
            </a:r>
            <a:r>
              <a:rPr lang="en-US" dirty="0" err="1"/>
              <a:t>kohdassa</a:t>
            </a:r>
            <a:r>
              <a:rPr lang="en-US" dirty="0"/>
              <a:t> </a:t>
            </a:r>
            <a:r>
              <a:rPr lang="en-US" dirty="0" err="1"/>
              <a:t>säädetty</a:t>
            </a:r>
            <a:r>
              <a:rPr lang="en-US" dirty="0"/>
              <a:t> </a:t>
            </a:r>
            <a:r>
              <a:rPr lang="en-US" dirty="0" err="1"/>
              <a:t>siirtämismekanismi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toimi</a:t>
            </a:r>
            <a:r>
              <a:rPr lang="en-US" dirty="0"/>
              <a:t> (</a:t>
            </a:r>
            <a:r>
              <a:rPr lang="en-US" dirty="0" err="1"/>
              <a:t>siirto</a:t>
            </a:r>
            <a:r>
              <a:rPr lang="en-US" dirty="0"/>
              <a:t> saman</a:t>
            </a:r>
          </a:p>
          <a:p>
            <a:pPr lvl="0" algn="just">
              <a:buNone/>
            </a:pPr>
            <a:r>
              <a:rPr lang="en-US" dirty="0" err="1"/>
              <a:t>JV:n</a:t>
            </a:r>
            <a:r>
              <a:rPr lang="en-US" dirty="0"/>
              <a:t> </a:t>
            </a:r>
            <a:r>
              <a:rPr lang="en-US" dirty="0" err="1"/>
              <a:t>EDP:ltä</a:t>
            </a:r>
            <a:r>
              <a:rPr lang="en-US" dirty="0"/>
              <a:t> </a:t>
            </a:r>
            <a:r>
              <a:rPr lang="en-US" dirty="0" err="1"/>
              <a:t>toiselle</a:t>
            </a:r>
            <a:r>
              <a:rPr lang="en-US" dirty="0"/>
              <a:t> </a:t>
            </a:r>
            <a:r>
              <a:rPr lang="en-US" dirty="0" err="1"/>
              <a:t>EDP:lle</a:t>
            </a:r>
            <a:r>
              <a:rPr lang="en-US" dirty="0"/>
              <a:t>).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19CE83A-A9AA-409D-A355-954584960A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Taustaa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E3E0614-952C-4F22-94B8-4BB91C4A63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76727134-A28E-4099-807D-2E19131167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068501" cy="4384081"/>
          </a:xfrm>
        </p:spPr>
        <p:txBody>
          <a:bodyPr/>
          <a:lstStyle/>
          <a:p>
            <a:pPr lvl="0" algn="just">
              <a:buNone/>
            </a:pPr>
            <a:r>
              <a:rPr lang="it-IT" dirty="0"/>
              <a:t>Poikkeus: art. 28 para 4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en-US" dirty="0" err="1"/>
              <a:t>Tällaisissa</a:t>
            </a:r>
            <a:r>
              <a:rPr lang="en-US" dirty="0"/>
              <a:t> </a:t>
            </a:r>
            <a:r>
              <a:rPr lang="en-US" dirty="0" err="1"/>
              <a:t>poikkeuksellisissa</a:t>
            </a:r>
            <a:r>
              <a:rPr lang="en-US" dirty="0"/>
              <a:t> </a:t>
            </a:r>
            <a:r>
              <a:rPr lang="en-US" dirty="0" err="1"/>
              <a:t>olosuhteissa</a:t>
            </a:r>
            <a:r>
              <a:rPr lang="en-US" dirty="0"/>
              <a:t> </a:t>
            </a:r>
            <a:r>
              <a:rPr lang="en-US" dirty="0" err="1"/>
              <a:t>jäsenvaltiot</a:t>
            </a:r>
            <a:r>
              <a:rPr lang="en-US" dirty="0"/>
              <a:t> </a:t>
            </a:r>
            <a:r>
              <a:rPr lang="en-US" dirty="0" err="1"/>
              <a:t>varmistavat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Euroopan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syyttäjällä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on </a:t>
            </a:r>
            <a:r>
              <a:rPr lang="en-US" dirty="0" err="1"/>
              <a:t>oikeus</a:t>
            </a:r>
            <a:r>
              <a:rPr lang="en-US" dirty="0"/>
              <a:t> </a:t>
            </a:r>
            <a:r>
              <a:rPr lang="en-US" dirty="0" err="1"/>
              <a:t>määrätä</a:t>
            </a:r>
            <a:r>
              <a:rPr lang="en-US" dirty="0"/>
              <a:t> ja </a:t>
            </a:r>
            <a:r>
              <a:rPr lang="en-US" dirty="0" err="1"/>
              <a:t>pyytää</a:t>
            </a:r>
            <a:r>
              <a:rPr lang="en-US" dirty="0"/>
              <a:t> </a:t>
            </a:r>
            <a:r>
              <a:rPr lang="en-US" dirty="0" err="1"/>
              <a:t>tutkintatoimenpiteitä</a:t>
            </a:r>
            <a:r>
              <a:rPr lang="en-US" dirty="0"/>
              <a:t> ja </a:t>
            </a:r>
            <a:r>
              <a:rPr lang="en-US" dirty="0" err="1"/>
              <a:t>muita</a:t>
            </a:r>
            <a:r>
              <a:rPr lang="en-US" dirty="0"/>
              <a:t> </a:t>
            </a:r>
            <a:r>
              <a:rPr lang="en-US" dirty="0" err="1"/>
              <a:t>toimenpiteitä</a:t>
            </a:r>
            <a:r>
              <a:rPr lang="en-US" dirty="0"/>
              <a:t> ja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hänellä</a:t>
            </a:r>
            <a:r>
              <a:rPr lang="en-US" dirty="0"/>
              <a:t> on </a:t>
            </a:r>
            <a:r>
              <a:rPr lang="en-US" dirty="0" err="1"/>
              <a:t>kaikki</a:t>
            </a:r>
            <a:r>
              <a:rPr lang="en-US" dirty="0"/>
              <a:t> </a:t>
            </a:r>
            <a:r>
              <a:rPr lang="en-US" dirty="0" err="1"/>
              <a:t>valtuudet</a:t>
            </a:r>
            <a:r>
              <a:rPr lang="en-US" dirty="0"/>
              <a:t>, </a:t>
            </a:r>
            <a:r>
              <a:rPr lang="en-US" dirty="0" err="1"/>
              <a:t>vastuu</a:t>
            </a:r>
            <a:r>
              <a:rPr lang="en-US" dirty="0"/>
              <a:t> ja </a:t>
            </a:r>
            <a:r>
              <a:rPr lang="en-US" dirty="0" err="1"/>
              <a:t>velvollisuudet</a:t>
            </a:r>
            <a:r>
              <a:rPr lang="en-US" dirty="0"/>
              <a:t>, </a:t>
            </a:r>
            <a:r>
              <a:rPr lang="en-US" dirty="0" err="1"/>
              <a:t>joita</a:t>
            </a:r>
            <a:r>
              <a:rPr lang="en-US" dirty="0"/>
              <a:t> </a:t>
            </a:r>
            <a:r>
              <a:rPr lang="en-US" dirty="0" err="1"/>
              <a:t>valtuutetulla</a:t>
            </a:r>
            <a:r>
              <a:rPr lang="en-US" dirty="0"/>
              <a:t> </a:t>
            </a:r>
            <a:r>
              <a:rPr lang="en-US" dirty="0" err="1"/>
              <a:t>Euroopan</a:t>
            </a:r>
            <a:r>
              <a:rPr lang="en-US" dirty="0"/>
              <a:t> </a:t>
            </a:r>
            <a:r>
              <a:rPr lang="en-US" dirty="0" err="1"/>
              <a:t>syyttäjällä</a:t>
            </a:r>
            <a:r>
              <a:rPr lang="en-US" dirty="0"/>
              <a:t> on </a:t>
            </a:r>
            <a:r>
              <a:rPr lang="en-US" dirty="0" err="1"/>
              <a:t>asetuksen</a:t>
            </a:r>
            <a:r>
              <a:rPr lang="en-US" dirty="0"/>
              <a:t> ja </a:t>
            </a:r>
            <a:r>
              <a:rPr lang="en-US" dirty="0" err="1"/>
              <a:t>kansallisen</a:t>
            </a:r>
            <a:r>
              <a:rPr lang="en-US" dirty="0"/>
              <a:t> lain </a:t>
            </a:r>
            <a:r>
              <a:rPr lang="en-US" dirty="0" err="1"/>
              <a:t>mukaan</a:t>
            </a:r>
            <a:r>
              <a:rPr lang="en-US" dirty="0"/>
              <a:t>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A76AD91-9A79-48AC-BF9A-8D8FCD8BB1A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Taustaa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ECD23D9-30D8-4A93-9C7E-B5EF4C46006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74D7CBD7-9D9C-4E98-A8DC-9DFD8C97DA3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1C71980-9830-4141-AD2D-948D881181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Toimenpiteet (Asetus 30 art.)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456F34-1C09-438A-AB5E-B42F92D91931}"/>
              </a:ext>
            </a:extLst>
          </p:cNvPr>
          <p:cNvSpPr txBox="1"/>
          <p:nvPr/>
        </p:nvSpPr>
        <p:spPr>
          <a:xfrm>
            <a:off x="671946" y="1915795"/>
            <a:ext cx="10208517" cy="37497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Ainakin niissä jutuissa, joissa tutkittavan rikoksen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 enimmäisrangaistus on ainakin 4 vuotta vankeutta,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 jäsenvaltio takaa, että </a:t>
            </a:r>
            <a:r>
              <a:rPr lang="it-IT" sz="3200" b="0" i="0" u="none" strike="noStrike" kern="1200" cap="none" spc="0" baseline="0" dirty="0">
                <a:solidFill>
                  <a:srgbClr val="0070C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EDP:llä </a:t>
            </a: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on toimivalta määrätä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 tai vaatia seuraavia esitutkintatoimenpiteitä: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142FE4A-26ED-4ED1-B1AB-DCE00412028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D354A72D-5FE8-4CFD-BBFA-8417CDBC32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C5BD804-74B2-4023-B6CC-F339276E789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Tutkintatoimenpiteet (Art. 30(1)(a-f)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7EF1A9-A3A3-48FA-AFE1-5BF687CDC3C5}"/>
              </a:ext>
            </a:extLst>
          </p:cNvPr>
          <p:cNvSpPr txBox="1"/>
          <p:nvPr/>
        </p:nvSpPr>
        <p:spPr>
          <a:xfrm>
            <a:off x="671946" y="1776295"/>
            <a:ext cx="10605650" cy="50760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a) </a:t>
            </a: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Etsintä, kotietsintä, henkilötarkastus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b) Merkityksellisen esineen tai asiakirjan haltuunotto</a:t>
            </a: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c) Tallennetun sähköisen datan haltuunotto</a:t>
            </a: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d) </a:t>
            </a: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Rikoksen tekovälineen ja rikoshyödyn jäädyttäminen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e) </a:t>
            </a: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Sähköisen viestinnän kuuntelu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f) </a:t>
            </a: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Esineen jäljitys ja seuranta teknisin keinoin, valvottu läpilasku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FFF8D4-6EC8-4D55-8B53-3CC488E5FB9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D0930BBB-46C0-4385-BD1D-7A6046DC2E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EC21905-B48B-46E2-9022-F219D105EC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Sähköisen viestinnän kuuntelu Art.30(1)(e)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C785EC-8ADE-4435-950F-5F34478F0CD1}"/>
              </a:ext>
            </a:extLst>
          </p:cNvPr>
          <p:cNvSpPr txBox="1"/>
          <p:nvPr/>
        </p:nvSpPr>
        <p:spPr>
          <a:xfrm>
            <a:off x="1614053" y="1769043"/>
            <a:ext cx="10208517" cy="33429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D2787C-EE20-4B17-9830-B9F347B9F3E1}"/>
              </a:ext>
            </a:extLst>
          </p:cNvPr>
          <p:cNvSpPr txBox="1"/>
          <p:nvPr/>
        </p:nvSpPr>
        <p:spPr>
          <a:xfrm>
            <a:off x="669633" y="1980425"/>
            <a:ext cx="11003075" cy="37364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Epäillyn ja syytetyn kaikilla käyttämillään sähköisillä viestintävälineillä vastaanottaman ja lähettämän sähköisen viestinnän kuuntelu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Kansallisen lain merkitys</a:t>
            </a: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Ns. “Trojan hevosen” käyttö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E27EDFFD-204F-47FE-BCF3-71A9DFEAA4C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A7C72F25-BF62-477E-9412-06B386C097B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9992625-DF60-48EF-9133-CD691C04E7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Kohteiden jäljitys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D4E47A-7959-43E0-BF2C-C2FC4820ABA2}"/>
              </a:ext>
            </a:extLst>
          </p:cNvPr>
          <p:cNvSpPr txBox="1"/>
          <p:nvPr/>
        </p:nvSpPr>
        <p:spPr>
          <a:xfrm>
            <a:off x="1614053" y="1769043"/>
            <a:ext cx="10208517" cy="33429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FC6A4B7-FE47-422B-AD19-1C84386300E4}"/>
              </a:ext>
            </a:extLst>
          </p:cNvPr>
          <p:cNvSpPr txBox="1"/>
          <p:nvPr/>
        </p:nvSpPr>
        <p:spPr>
          <a:xfrm>
            <a:off x="669633" y="1960802"/>
            <a:ext cx="10799877" cy="419195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Teknisin keinoin, myös valvotut läpilaskut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Kansallisen lain merkitys – voidaan asettaa soveltamiselle lisäehtoja, joilla kansallisen lain soveltamista rajoitetaan – tietyt vakavat rikokset (Notification 117) </a:t>
            </a:r>
            <a:endParaRPr lang="it-IT" sz="36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07752FB4-E564-476F-98EF-91AB809E051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3035226A-7A84-41EC-BF05-D05CF81652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C130B57-110C-4442-9D46-262807161A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Erityiset kansalliset rajoitukset mahdollisia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074256-2CE5-47AC-94FF-498E0DC02F0A}"/>
              </a:ext>
            </a:extLst>
          </p:cNvPr>
          <p:cNvSpPr txBox="1"/>
          <p:nvPr/>
        </p:nvSpPr>
        <p:spPr>
          <a:xfrm>
            <a:off x="1614053" y="1769043"/>
            <a:ext cx="10208517" cy="33429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0B9104-A189-4367-81F7-57FF71070263}"/>
              </a:ext>
            </a:extLst>
          </p:cNvPr>
          <p:cNvSpPr txBox="1"/>
          <p:nvPr/>
        </p:nvSpPr>
        <p:spPr>
          <a:xfrm>
            <a:off x="669633" y="1800179"/>
            <a:ext cx="10754715" cy="32806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Tallennetun sähköisen datan haltuunotto 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Sähköisen viestinnän kuuntelu </a:t>
            </a: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Esineen jäljitys ja seuranta  </a:t>
            </a: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Ehdoista/rajoituksista säädettävä kansallisessa laissa.</a:t>
            </a: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017EA0D1-24B9-421E-91D5-AFD1589EEAF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A9D842F4-C797-4A40-9E35-94EBD27D79B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2611319-4552-4EF4-9A76-475E1B0525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Erityisvaatimukset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F80F941-DBCC-4830-96FF-02FF1AC29919}"/>
              </a:ext>
            </a:extLst>
          </p:cNvPr>
          <p:cNvSpPr txBox="1"/>
          <p:nvPr/>
        </p:nvSpPr>
        <p:spPr>
          <a:xfrm>
            <a:off x="1614053" y="1769043"/>
            <a:ext cx="10208517" cy="33429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A25945-A4D5-47A9-BA4D-B261BB729D51}"/>
              </a:ext>
            </a:extLst>
          </p:cNvPr>
          <p:cNvSpPr txBox="1"/>
          <p:nvPr/>
        </p:nvSpPr>
        <p:spPr>
          <a:xfrm>
            <a:off x="669633" y="1563120"/>
            <a:ext cx="10709562" cy="63564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Erityisesti jäsenvaltio voi rajoittaa tiettyihin vakaviin rikoksiin seuraavien keinojen käytön: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algn="just" defTabSz="45720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Sähköisen viestinnän kuuntelu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algn="just" defTabSz="45720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Esineen jäljitys ja seuranta 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Vakavan rikoksen määritelmä: PIF Direktiivissä.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dirty="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Edellyttää EPPO:lle tehtävää ilmoitusta (Notification 117)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050F68F-F58F-4526-B40B-67AC51EA19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54C6E3E0-6394-4A7F-9D2A-170CD7FD829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256ECE8-141D-4E03-A04E-7841FF765C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Muut toimenpiteet (Art 30(4))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AC0618-051B-4CF2-BAA7-ED715E041B90}"/>
              </a:ext>
            </a:extLst>
          </p:cNvPr>
          <p:cNvSpPr txBox="1"/>
          <p:nvPr/>
        </p:nvSpPr>
        <p:spPr>
          <a:xfrm>
            <a:off x="1614053" y="1769043"/>
            <a:ext cx="10208517" cy="33429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0D0885A-0816-4090-ADB0-DEB98CEFC6B3}"/>
              </a:ext>
            </a:extLst>
          </p:cNvPr>
          <p:cNvSpPr txBox="1"/>
          <p:nvPr/>
        </p:nvSpPr>
        <p:spPr>
          <a:xfrm>
            <a:off x="669633" y="1963107"/>
            <a:ext cx="10788584" cy="32806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Asetuksessa mainittujen toimenpiteiden lisäksi 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EDP:n on oltava oikeutettu pyytämääm tai määräämään myös muita toimenpiteitä, jotka kansallisella syyttäjällä on käytössään kansallisen lain mukaan samanlaista kansallista juttua hoitaessaan. </a:t>
            </a: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28F6E774-3FB2-45A0-A67B-01529BD2DD1E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33892CC8-0102-49D4-817E-ABCC3A6150A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26723"/>
            <a:ext cx="12095052" cy="4384081"/>
          </a:xfrm>
        </p:spPr>
        <p:txBody>
          <a:bodyPr/>
          <a:lstStyle/>
          <a:p>
            <a:pPr lvl="0">
              <a:buNone/>
            </a:pPr>
            <a:r>
              <a:rPr lang="it-IT" dirty="0"/>
              <a:t>Säännökset ja periaatteet</a:t>
            </a:r>
          </a:p>
          <a:p>
            <a:pPr lvl="0"/>
            <a:r>
              <a:rPr lang="it-IT" dirty="0"/>
              <a:t> Resiitti 70, 71</a:t>
            </a:r>
          </a:p>
          <a:p>
            <a:pPr lvl="0"/>
            <a:r>
              <a:rPr lang="it-IT" dirty="0"/>
              <a:t> Art. 28 Tutkinnan toteuttaminen</a:t>
            </a:r>
          </a:p>
          <a:p>
            <a:pPr lvl="0"/>
            <a:r>
              <a:rPr lang="it-IT" dirty="0"/>
              <a:t> Art. 30 Tutkintatoimenpiteet ja muut toimenpiteet</a:t>
            </a:r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9A1CD9C-A91C-45DE-BC72-454DA308ED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3EE5F65-606C-4E74-948D-F6C598D43F9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1EE53A86-FA98-4CFF-B292-2A345E5714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/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6AFC161-3229-4452-B82A-3D212F453D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Yleiset vaatimukset (Art 30(5))</a:t>
            </a:r>
          </a:p>
        </p:txBody>
      </p:sp>
      <p:sp>
        <p:nvSpPr>
          <p:cNvPr id="4" name="CasellaDiTesto 4">
            <a:extLst>
              <a:ext uri="{FF2B5EF4-FFF2-40B4-BE49-F238E27FC236}">
                <a16:creationId xmlns:a16="http://schemas.microsoft.com/office/drawing/2014/main" id="{F816AD91-6B76-4C40-AADA-54826D6DC191}"/>
              </a:ext>
            </a:extLst>
          </p:cNvPr>
          <p:cNvSpPr txBox="1"/>
          <p:nvPr/>
        </p:nvSpPr>
        <p:spPr>
          <a:xfrm>
            <a:off x="669633" y="1881780"/>
            <a:ext cx="11003075" cy="60152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EDP voi määrätä edellä tarkoitettuja toimenpiteitä Asetuksen ja kansallisen lain nojalla vain, kun: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a) Syytä epäillä (riittävät syyt uskoa, reasonable grounds </a:t>
            </a: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to believe), että tietty yksilöity toimenpide voisi tarjota tutkinnan kannalta hyödyllisiä tietoja tai todisteita ja </a:t>
            </a:r>
          </a:p>
          <a:p>
            <a:pPr algn="just" defTabSz="45720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b) Jos samaan tavoitteeseen pääsemiseksi ei ole käytettävissä yksityisyyteen/kohteen oikeuksiin (intrusive) vähemmän puuttuvia toimenpiteitä.</a:t>
            </a: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Liberation Sans" pitchFamily="18"/>
                <a:ea typeface="Microsoft YaHei" pitchFamily="2"/>
                <a:cs typeface="Mangal" pitchFamily="2"/>
              </a:rPr>
              <a:t>Kansallisessa laissa säädetään sovellettavista menettettelyistä ja niiden yksityiskohdista.</a:t>
            </a:r>
          </a:p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3200" b="0" i="0" u="none" strike="noStrike" kern="1200" cap="none" spc="0" baseline="0" dirty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4A03861-A1FB-4457-9EF4-62BAEFEEF97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80C9431B-AD5D-447C-9C8B-885B984FF67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158807" cy="4384081"/>
          </a:xfrm>
        </p:spPr>
        <p:txBody>
          <a:bodyPr/>
          <a:lstStyle/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EPPO-esitutkinnan aikana toimivaltaiset kansalliset viranomaiset ryhtyvät kansallisen lain mukaisesti kiireellisiin toimiin, jotka ovat välttämättömiä turvaamaan tehokkaan esitutkinnan silloinkin, kun ne eivät erityisesti toimi EDP:n antamien ohjeiden makaisesti. 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Kansalliset viranomaiset ilmoittavat viipymättä EDP:lle kiireellisistä toimista, joihin he ovat ryhtyneet.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80341F3-BB70-4E47-AB34-D6417FB09B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Kiireelliset toimet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E44B32-05CE-4174-B0EA-DE14C0B7D32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5B55621E-0065-491C-94C5-A89FC326CCF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26723"/>
            <a:ext cx="11091077" cy="4384081"/>
          </a:xfrm>
        </p:spPr>
        <p:txBody>
          <a:bodyPr>
            <a:normAutofit/>
          </a:bodyPr>
          <a:lstStyle/>
          <a:p>
            <a:pPr lvl="0" algn="just">
              <a:lnSpc>
                <a:spcPct val="80000"/>
              </a:lnSpc>
              <a:buNone/>
            </a:pPr>
            <a:r>
              <a:rPr lang="it-IT" dirty="0"/>
              <a:t>Scenario no. 1:</a:t>
            </a:r>
          </a:p>
          <a:p>
            <a:pPr lvl="0" algn="just">
              <a:lnSpc>
                <a:spcPct val="80000"/>
              </a:lnSpc>
              <a:buNone/>
            </a:pPr>
            <a:r>
              <a:rPr lang="it-IT" dirty="0"/>
              <a:t>Yksityiskohtaiset säännökset Asetuksessa niistä toimenpiteistä ja menetelmistä, joilla tavoitteet saavutetaan: kansallista lakia ei sovelleta (Mallisäännöt/the University of Luxembourg)</a:t>
            </a:r>
          </a:p>
          <a:p>
            <a:pPr lvl="0" algn="just">
              <a:lnSpc>
                <a:spcPct val="80000"/>
              </a:lnSpc>
              <a:buNone/>
            </a:pPr>
            <a:r>
              <a:rPr lang="it-IT" dirty="0"/>
              <a:t>Scenario no. 2:</a:t>
            </a:r>
          </a:p>
          <a:p>
            <a:pPr lvl="0" algn="just">
              <a:lnSpc>
                <a:spcPct val="80000"/>
              </a:lnSpc>
              <a:buNone/>
            </a:pPr>
            <a:r>
              <a:rPr lang="it-IT" dirty="0"/>
              <a:t>Kaikkiin tilanteisiin sovelletaan kansallista lakia.</a:t>
            </a:r>
          </a:p>
          <a:p>
            <a:pPr lvl="0" algn="just">
              <a:lnSpc>
                <a:spcPct val="80000"/>
              </a:lnSpc>
              <a:buNone/>
            </a:pPr>
            <a:r>
              <a:rPr lang="it-IT" dirty="0"/>
              <a:t>Scenario no. 3:</a:t>
            </a:r>
          </a:p>
          <a:p>
            <a:pPr lvl="0" algn="just">
              <a:lnSpc>
                <a:spcPct val="80000"/>
              </a:lnSpc>
              <a:buNone/>
            </a:pPr>
            <a:r>
              <a:rPr lang="it-IT" dirty="0"/>
              <a:t>Perussäännökset Asetuksessa ja muuten sovelletaan kansallista lakia</a:t>
            </a:r>
          </a:p>
          <a:p>
            <a:pPr lvl="0">
              <a:lnSpc>
                <a:spcPct val="80000"/>
              </a:lnSpc>
              <a:buNone/>
            </a:pPr>
            <a:endParaRPr lang="it-IT" dirty="0"/>
          </a:p>
          <a:p>
            <a:pPr lvl="0">
              <a:lnSpc>
                <a:spcPct val="80000"/>
              </a:lnSpc>
              <a:buNone/>
            </a:pPr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E4CFFAC-30A1-4791-A147-6B811BA5D0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Alustava kysymys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2EA18D-8CE4-4B96-B8B2-FF197FA3155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222974CB-63F1-46C0-927B-30D65C587A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71876"/>
            <a:ext cx="10854010" cy="4384081"/>
          </a:xfrm>
        </p:spPr>
        <p:txBody>
          <a:bodyPr/>
          <a:lstStyle/>
          <a:p>
            <a:pPr lvl="0" algn="just">
              <a:buNone/>
            </a:pPr>
            <a:r>
              <a:rPr lang="it-IT" dirty="0"/>
              <a:t>Resitaali 70: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Unionin taloudellisten etuja vahingoittavien rikosten tutkinnan ja syytetoimien tuloksellisuuden vuoksi on välttämätöntä, että EPPO voi kerätä todisteita käyttämällä vähintään vähimmäistutkintatoimenpiteitä noudattaen samalla suhteellisuusperiaatetta.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FEBFA93-02E5-4D35-B044-FF1CB47709F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Ratkaisu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0354DB6-B4D0-40EE-9E62-FD588509102B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2209B2CE-E46D-43E5-888C-2A400DCBDF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045924" cy="4384081"/>
          </a:xfrm>
        </p:spPr>
        <p:txBody>
          <a:bodyPr/>
          <a:lstStyle/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endParaRPr lang="it-IT" dirty="0"/>
          </a:p>
          <a:p>
            <a:pPr marL="250829" lvl="0" indent="-250829" algn="just">
              <a:buNone/>
            </a:pPr>
            <a:r>
              <a:rPr lang="it-IT" dirty="0"/>
              <a:t>Asetuksessa tarkoitetut toimenpiteet tulee olla käytettävissä</a:t>
            </a:r>
          </a:p>
          <a:p>
            <a:pPr marL="250829" lvl="0" indent="-250829" algn="just">
              <a:buNone/>
            </a:pPr>
            <a:r>
              <a:rPr lang="it-IT" dirty="0"/>
              <a:t> kaikissa EPPO-rikoksia koskevissa esitutkinnoissa ja syyteasioissa</a:t>
            </a:r>
          </a:p>
          <a:p>
            <a:pPr marL="250829" lvl="0" indent="-250829" algn="just">
              <a:buNone/>
            </a:pPr>
            <a:r>
              <a:rPr lang="it-IT" dirty="0"/>
              <a:t> - ainakin niissä, joiden maksimirangaistus on vähintään 4 vuotta</a:t>
            </a:r>
          </a:p>
          <a:p>
            <a:pPr marL="250829" lvl="0" indent="-250829" algn="just">
              <a:buNone/>
            </a:pPr>
            <a:r>
              <a:rPr lang="it-IT" dirty="0"/>
              <a:t> vankeutta. Kansallisessa laissa voi olla kuitenkin rajoituksia.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4055A1E-B6E0-46D9-8F72-CDADB3DC9A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2367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2B63587-55B8-447B-B4F9-EE7EB18F6FEC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4D042FD5-08F7-4557-AA5F-D87E4E5D37D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0978185" cy="4384081"/>
          </a:xfrm>
        </p:spPr>
        <p:txBody>
          <a:bodyPr/>
          <a:lstStyle/>
          <a:p>
            <a:pPr lvl="0">
              <a:buNone/>
            </a:pPr>
            <a:endParaRPr lang="it-IT" dirty="0"/>
          </a:p>
          <a:p>
            <a:pPr lvl="0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Asetuksessa lueteltujen vähimmäistoimenpiteiden lisäksi </a:t>
            </a:r>
            <a:r>
              <a:rPr lang="it-IT" dirty="0">
                <a:solidFill>
                  <a:srgbClr val="0070C0"/>
                </a:solidFill>
              </a:rPr>
              <a:t>EDP:n</a:t>
            </a:r>
          </a:p>
          <a:p>
            <a:pPr lvl="0" algn="just">
              <a:buNone/>
            </a:pPr>
            <a:r>
              <a:rPr lang="it-IT" dirty="0"/>
              <a:t> tulee voida itse määrätä tai määrätä toimivaltainen toinen</a:t>
            </a:r>
          </a:p>
          <a:p>
            <a:pPr lvl="0" algn="just">
              <a:buNone/>
            </a:pPr>
            <a:r>
              <a:rPr lang="it-IT" dirty="0"/>
              <a:t> viranomainen tekemään toimenpiteitä, jotka syyttäjällä on</a:t>
            </a:r>
          </a:p>
          <a:p>
            <a:pPr lvl="0" algn="just">
              <a:buNone/>
            </a:pPr>
            <a:r>
              <a:rPr lang="it-IT" dirty="0"/>
              <a:t> kansallisen lain perusteella käytössään vastaavissa rikosasioissa. 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7C7ACAA-9621-4782-A88F-AD0A593238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1BD17EC-4CBC-4E0D-A351-4389FDB12BF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1AE08AB9-3B89-4AFF-A55A-49BE9F7221A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0639519" cy="4384081"/>
          </a:xfrm>
        </p:spPr>
        <p:txBody>
          <a:bodyPr/>
          <a:lstStyle/>
          <a:p>
            <a:pPr lvl="0">
              <a:buNone/>
            </a:pPr>
            <a:endParaRPr lang="it-IT" dirty="0"/>
          </a:p>
          <a:p>
            <a:pPr lvl="0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Mahdollisuus käyttää esitutkintatoimenpiteitä tulee varmistaa kaikissa</a:t>
            </a:r>
          </a:p>
          <a:p>
            <a:pPr lvl="0" algn="just">
              <a:buNone/>
            </a:pPr>
            <a:r>
              <a:rPr lang="it-IT" dirty="0"/>
              <a:t> tilanteissa, joissa ko toimenpide on mahdollinen, mutta</a:t>
            </a:r>
          </a:p>
          <a:p>
            <a:pPr lvl="0" algn="just">
              <a:buNone/>
            </a:pPr>
            <a:r>
              <a:rPr lang="it-IT" dirty="0"/>
              <a:t> kansallinen laki asettaa sen käytölle rajoituksia.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0CCC747D-E3C1-48C1-93A5-5755D4F7660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Johdanto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1EBA83-757F-4A3D-B8AD-D18FFB41FB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10D7EFA9-FDCA-42DA-B706-3B96CE7847A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938015"/>
            <a:ext cx="11124947" cy="4384081"/>
          </a:xfrm>
        </p:spPr>
        <p:txBody>
          <a:bodyPr/>
          <a:lstStyle/>
          <a:p>
            <a:pPr lvl="0" algn="just">
              <a:buNone/>
            </a:pPr>
            <a:r>
              <a:rPr lang="it-IT" dirty="0"/>
              <a:t>Kuka ryhtyy toimenpiteisiin: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/>
              <a:t>Asiaa hoitava </a:t>
            </a:r>
            <a:r>
              <a:rPr lang="it-IT" dirty="0">
                <a:solidFill>
                  <a:srgbClr val="0070C0"/>
                </a:solidFill>
              </a:rPr>
              <a:t>EDP</a:t>
            </a:r>
            <a:r>
              <a:rPr lang="it-IT" dirty="0"/>
              <a:t> voi Asetuksen ja kansallisen lain perusteella, joko</a:t>
            </a:r>
          </a:p>
          <a:p>
            <a:pPr lvl="0" algn="just">
              <a:buNone/>
            </a:pPr>
            <a:r>
              <a:rPr lang="it-IT" dirty="0"/>
              <a:t> tehdä esitutkintatoimet ja muut toimet tai määrätä kansalliset</a:t>
            </a:r>
          </a:p>
          <a:p>
            <a:pPr lvl="0" algn="just">
              <a:buNone/>
            </a:pPr>
            <a:r>
              <a:rPr lang="it-IT" dirty="0"/>
              <a:t> toimivaltaiset viranomaiset ne tekemään.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1967A76-B421-4001-8574-E31EB24358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Taustaa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0C9E64-3D2A-4794-B34C-FD981FFA195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6B11EF52-7700-415D-B26A-D925DDB142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1170100" cy="4384081"/>
          </a:xfrm>
        </p:spPr>
        <p:txBody>
          <a:bodyPr/>
          <a:lstStyle/>
          <a:p>
            <a:pPr lvl="0" algn="just">
              <a:buNone/>
            </a:pPr>
            <a:r>
              <a:rPr lang="it-IT" dirty="0"/>
              <a:t>Poikkeus: art. 28 para 4</a:t>
            </a:r>
          </a:p>
          <a:p>
            <a:pPr lvl="0" algn="just">
              <a:buNone/>
            </a:pPr>
            <a:endParaRPr lang="it-IT" dirty="0"/>
          </a:p>
          <a:p>
            <a:pPr lvl="0" algn="just">
              <a:buNone/>
            </a:pPr>
            <a:r>
              <a:rPr lang="it-IT" dirty="0">
                <a:solidFill>
                  <a:srgbClr val="0070C0"/>
                </a:solidFill>
              </a:rPr>
              <a:t>Valvova Euroopan syyttäjä (EP)</a:t>
            </a:r>
            <a:r>
              <a:rPr lang="it-IT" dirty="0"/>
              <a:t>, poikkeustapauksissa</a:t>
            </a:r>
            <a:r>
              <a:rPr lang="en-US" dirty="0"/>
              <a:t>, </a:t>
            </a:r>
            <a:r>
              <a:rPr lang="en-US" dirty="0" err="1"/>
              <a:t>saatuaan</a:t>
            </a:r>
            <a:r>
              <a:rPr lang="en-US" dirty="0"/>
              <a:t> </a:t>
            </a:r>
            <a:r>
              <a:rPr lang="en-US" dirty="0" err="1"/>
              <a:t>toimivaltaisen</a:t>
            </a:r>
            <a:r>
              <a:rPr lang="en-US" dirty="0"/>
              <a:t> </a:t>
            </a:r>
            <a:r>
              <a:rPr lang="en-US" dirty="0" err="1"/>
              <a:t>pysyvän</a:t>
            </a:r>
            <a:r>
              <a:rPr lang="en-US" dirty="0"/>
              <a:t> </a:t>
            </a:r>
            <a:r>
              <a:rPr lang="en-US" dirty="0" err="1"/>
              <a:t>jaoston</a:t>
            </a:r>
            <a:r>
              <a:rPr lang="en-US" dirty="0"/>
              <a:t> </a:t>
            </a:r>
            <a:r>
              <a:rPr lang="en-US" dirty="0" err="1"/>
              <a:t>hyväksynnän</a:t>
            </a:r>
            <a:r>
              <a:rPr lang="en-US" dirty="0"/>
              <a:t>,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tehdä</a:t>
            </a:r>
            <a:r>
              <a:rPr lang="en-US" dirty="0"/>
              <a:t> </a:t>
            </a:r>
            <a:r>
              <a:rPr lang="en-US" dirty="0" err="1"/>
              <a:t>perustellun</a:t>
            </a:r>
            <a:r>
              <a:rPr lang="en-US" dirty="0"/>
              <a:t> </a:t>
            </a:r>
            <a:r>
              <a:rPr lang="en-US" dirty="0" err="1"/>
              <a:t>päätöksen</a:t>
            </a:r>
            <a:r>
              <a:rPr lang="en-US" dirty="0"/>
              <a:t> </a:t>
            </a:r>
            <a:r>
              <a:rPr lang="en-US" dirty="0" err="1"/>
              <a:t>tutkinnan</a:t>
            </a:r>
            <a:r>
              <a:rPr lang="en-US" dirty="0"/>
              <a:t> </a:t>
            </a:r>
            <a:r>
              <a:rPr lang="en-US" dirty="0" err="1"/>
              <a:t>suorittamisesta</a:t>
            </a:r>
            <a:r>
              <a:rPr lang="en-US" dirty="0"/>
              <a:t> </a:t>
            </a:r>
            <a:r>
              <a:rPr lang="en-US" dirty="0" err="1"/>
              <a:t>henkilökohtaisesti</a:t>
            </a:r>
            <a:r>
              <a:rPr lang="en-US" dirty="0"/>
              <a:t> </a:t>
            </a:r>
            <a:r>
              <a:rPr lang="en-US" dirty="0" err="1"/>
              <a:t>joko</a:t>
            </a:r>
            <a:r>
              <a:rPr lang="en-US" dirty="0"/>
              <a:t> </a:t>
            </a:r>
            <a:r>
              <a:rPr lang="en-US" dirty="0" err="1"/>
              <a:t>toteuttamalla</a:t>
            </a:r>
            <a:r>
              <a:rPr lang="en-US" dirty="0"/>
              <a:t> </a:t>
            </a:r>
            <a:r>
              <a:rPr lang="en-US" dirty="0" err="1"/>
              <a:t>tutkintatoimenpiteet</a:t>
            </a:r>
            <a:r>
              <a:rPr lang="en-US" dirty="0"/>
              <a:t> ja 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toimenpiteet</a:t>
            </a:r>
            <a:r>
              <a:rPr lang="en-US" dirty="0"/>
              <a:t> </a:t>
            </a:r>
            <a:r>
              <a:rPr lang="en-US" dirty="0" err="1"/>
              <a:t>itse</a:t>
            </a:r>
            <a:r>
              <a:rPr lang="en-US" dirty="0"/>
              <a:t> tai </a:t>
            </a:r>
            <a:r>
              <a:rPr lang="en-US" dirty="0" err="1"/>
              <a:t>antamalla</a:t>
            </a:r>
            <a:r>
              <a:rPr lang="en-US" dirty="0"/>
              <a:t> ne </a:t>
            </a:r>
            <a:r>
              <a:rPr lang="en-US" dirty="0" err="1"/>
              <a:t>oman</a:t>
            </a:r>
            <a:r>
              <a:rPr lang="en-US" dirty="0"/>
              <a:t> </a:t>
            </a:r>
            <a:r>
              <a:rPr lang="en-US" dirty="0" err="1"/>
              <a:t>jäsenvaltionsa</a:t>
            </a:r>
            <a:r>
              <a:rPr lang="en-US" dirty="0"/>
              <a:t> </a:t>
            </a:r>
            <a:r>
              <a:rPr lang="en-US" dirty="0" err="1"/>
              <a:t>toimivaltaisen</a:t>
            </a:r>
            <a:r>
              <a:rPr lang="en-US" dirty="0"/>
              <a:t> </a:t>
            </a:r>
            <a:r>
              <a:rPr lang="en-US" dirty="0" err="1"/>
              <a:t>viranomaisen</a:t>
            </a:r>
            <a:r>
              <a:rPr lang="en-US" dirty="0"/>
              <a:t> </a:t>
            </a:r>
            <a:r>
              <a:rPr lang="en-US" dirty="0" err="1"/>
              <a:t>tehtäväksi</a:t>
            </a:r>
            <a:endParaRPr lang="en-US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6E307A3-B0B1-4764-9B7E-59A6088F4C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/>
          <a:p>
            <a:pPr lvl="0"/>
            <a:r>
              <a:rPr lang="it-IT" b="1" dirty="0"/>
              <a:t>Taustaa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37BE1C3-F2A4-405F-AF9E-78FB87422E88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486E4B67-A52A-4BCB-B93A-40DE1815C0F3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425</TotalTime>
  <Words>889</Words>
  <Application>Microsoft Office PowerPoint</Application>
  <PresentationFormat>Mukautettu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Liberation Sans</vt:lpstr>
      <vt:lpstr>Liberation Serif</vt:lpstr>
      <vt:lpstr>Predefinito</vt:lpstr>
      <vt:lpstr>Esitutkintatoimenpiteet</vt:lpstr>
      <vt:lpstr>Johdanto</vt:lpstr>
      <vt:lpstr>Alustava kysymys</vt:lpstr>
      <vt:lpstr>Ratkaisu</vt:lpstr>
      <vt:lpstr>Johdanto</vt:lpstr>
      <vt:lpstr>Johdanto</vt:lpstr>
      <vt:lpstr>Johdanto</vt:lpstr>
      <vt:lpstr>Taustaa</vt:lpstr>
      <vt:lpstr>Taustaa</vt:lpstr>
      <vt:lpstr>Taustaa</vt:lpstr>
      <vt:lpstr>Taustaa</vt:lpstr>
      <vt:lpstr>Taustaa</vt:lpstr>
      <vt:lpstr>Toimenpiteet (Asetus 30 art.)</vt:lpstr>
      <vt:lpstr>Tutkintatoimenpiteet (Art. 30(1)(a-f)</vt:lpstr>
      <vt:lpstr>Sähköisen viestinnän kuuntelu Art.30(1)(e)</vt:lpstr>
      <vt:lpstr>Kohteiden jäljitys</vt:lpstr>
      <vt:lpstr>Erityiset kansalliset rajoitukset mahdollisia</vt:lpstr>
      <vt:lpstr>Erityisvaatimukset</vt:lpstr>
      <vt:lpstr>Muut toimenpiteet (Art 30(4))</vt:lpstr>
      <vt:lpstr>Yleiset vaatimukset (Art 30(5))</vt:lpstr>
      <vt:lpstr>Kiireelliset toimet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Sahavirta Ritva (Syyttäjälaitos)</dc:creator>
  <cp:lastModifiedBy>Sahavirta Ritva (SY)</cp:lastModifiedBy>
  <cp:revision>151</cp:revision>
  <dcterms:created xsi:type="dcterms:W3CDTF">2018-09-15T11:59:51Z</dcterms:created>
  <dcterms:modified xsi:type="dcterms:W3CDTF">2022-07-27T07:41:17Z</dcterms:modified>
</cp:coreProperties>
</file>